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318" r:id="rId2"/>
    <p:sldId id="317" r:id="rId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горская-ЮЕ" initials="Б" lastIdx="1" clrIdx="0">
    <p:extLst>
      <p:ext uri="{19B8F6BF-5375-455C-9EA6-DF929625EA0E}">
        <p15:presenceInfo xmlns:p15="http://schemas.microsoft.com/office/powerpoint/2012/main" userId="Бугорская-Ю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7" autoAdjust="0"/>
    <p:restoredTop sz="94660"/>
  </p:normalViewPr>
  <p:slideViewPr>
    <p:cSldViewPr>
      <p:cViewPr varScale="1">
        <p:scale>
          <a:sx n="110" d="100"/>
          <a:sy n="110" d="100"/>
        </p:scale>
        <p:origin x="12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chartUserShapes" Target="../drawings/drawing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492710272477388E-2"/>
          <c:y val="3.2966884836741032E-2"/>
          <c:w val="0.87746084864391949"/>
          <c:h val="0.8046390074438142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0480445240366321E-2"/>
                  <c:y val="1.87243632610720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 smtClean="0"/>
                      <a:t>                            </a:t>
                    </a:r>
                  </a:p>
                  <a:p>
                    <a:pPr>
                      <a:defRPr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0630714113188"/>
                      <c:h val="0.1878321125989268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7382422676139932E-2"/>
                  <c:y val="-2.41940955215669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0,9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млн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44730611634595"/>
                      <c:h val="4.7105148146783002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01.04.2022</c:v>
                </c:pt>
                <c:pt idx="1">
                  <c:v>на 01.04.2023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1.7</c:v>
                </c:pt>
                <c:pt idx="1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E6-4DA7-A0A0-1CB7198DA3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ФБ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3996836523071993E-2"/>
                  <c:y val="7.7572362081584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/>
                      <a:t>97,3 </a:t>
                    </a:r>
                    <a:r>
                      <a:rPr lang="ru-RU" b="1" dirty="0" smtClean="0"/>
                      <a:t>млн</a:t>
                    </a:r>
                    <a:r>
                      <a:rPr lang="ru-RU" b="1" dirty="0"/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73212319277382"/>
                      <c:h val="4.710514814678300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8513295085414838E-2"/>
                  <c:y val="8.0247271118880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 dirty="0" smtClean="0"/>
                      <a:t>75,8 </a:t>
                    </a:r>
                    <a:r>
                      <a:rPr lang="ru-RU" b="1" dirty="0" smtClean="0"/>
                      <a:t>млн</a:t>
                    </a:r>
                    <a:r>
                      <a:rPr lang="ru-RU" b="1" dirty="0"/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6E6-4DA7-A0A0-1CB7198DA3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01.04.2022</c:v>
                </c:pt>
                <c:pt idx="1">
                  <c:v>на 01.04.2023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97.3</c:v>
                </c:pt>
                <c:pt idx="1">
                  <c:v>75.8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6E6-4DA7-A0A0-1CB7198DA3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8450262851988267E-2"/>
                  <c:y val="5.349818074592049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131,3 </a:t>
                    </a:r>
                    <a:r>
                      <a:rPr lang="ru-RU" dirty="0" smtClean="0"/>
                      <a:t>млн</a:t>
                    </a:r>
                    <a:r>
                      <a:rPr lang="ru-RU" dirty="0"/>
                      <a:t>. 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6E6-4DA7-A0A0-1CB7198DA3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01.04.2022</c:v>
                </c:pt>
                <c:pt idx="1">
                  <c:v>на 01.04.2023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131.30000000000001</c:v>
                </c:pt>
                <c:pt idx="1">
                  <c:v>95.9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6E6-4DA7-A0A0-1CB7198DA39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Итого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804388622371453E-2"/>
                  <c:y val="6.66331785077047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           </a:t>
                    </a:r>
                    <a:fld id="{A12E4F78-8E29-4EC5-8B5C-4772389DE0B9}" type="VALUE">
                      <a:rPr lang="en-US" smtClean="0"/>
                      <a:pPr>
                        <a:defRPr b="1"/>
                      </a:pPr>
                      <a:t>[ЗНАЧЕНИЕ]</a:t>
                    </a:fld>
                    <a:r>
                      <a:rPr lang="en-US" dirty="0" smtClean="0"/>
                      <a:t> 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24961771980079"/>
                      <c:h val="0.1875966363545412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5.3531497239266548E-2"/>
                  <c:y val="0.100189244548819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172,6 млн. руб.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90336874954656"/>
                      <c:h val="7.628945885747684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01.04.2022</c:v>
                </c:pt>
                <c:pt idx="1">
                  <c:v>на 01.04.2023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230.3</c:v>
                </c:pt>
                <c:pt idx="1">
                  <c:v>172.60000000000002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5254848"/>
        <c:axId val="154882712"/>
        <c:axId val="154756976"/>
      </c:bar3DChart>
      <c:catAx>
        <c:axId val="15525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  <c:auto val="1"/>
        <c:lblAlgn val="ctr"/>
        <c:lblOffset val="100"/>
        <c:noMultiLvlLbl val="0"/>
      </c:catAx>
      <c:valAx>
        <c:axId val="15488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254848"/>
        <c:crosses val="autoZero"/>
        <c:crossBetween val="between"/>
      </c:valAx>
      <c:serAx>
        <c:axId val="1547569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</c:serAx>
      <c:spPr>
        <a:blipFill dpi="0" rotWithShape="1">
          <a:blip xmlns:r="http://schemas.openxmlformats.org/officeDocument/2006/relationships" r:embed="rId3">
            <a:alphaModFix amt="0"/>
          </a:blip>
          <a:srcRect/>
          <a:stretch>
            <a:fillRect/>
          </a:stretch>
        </a:blipFill>
        <a:ln>
          <a:noFill/>
        </a:ln>
        <a:effectLst>
          <a:outerShdw blurRad="50800" dist="50800" dir="5400000" sx="140000" sy="140000" algn="ctr" rotWithShape="0">
            <a:srgbClr val="000000">
              <a:alpha val="96000"/>
            </a:srgbClr>
          </a:outerShdw>
        </a:effectLst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4">
        <a:alphaModFix amt="16000"/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  <c:userShapes r:id="rId6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971167045469525E-4"/>
          <c:y val="9.6304956014988258E-2"/>
          <c:w val="0.99982028832954528"/>
          <c:h val="0.70256419320412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31-4D91-B7AA-841F6B81A46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931-4D91-B7AA-841F6B81A46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31-4D91-B7AA-841F6B81A46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31-4D91-B7AA-841F6B81A462}"/>
              </c:ext>
            </c:extLst>
          </c:dPt>
          <c:dLbls>
            <c:dLbl>
              <c:idx val="0"/>
              <c:layout>
                <c:manualLayout>
                  <c:x val="-0.11638680736134073"/>
                  <c:y val="2.8134033608307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65548630520797"/>
                      <c:h val="0.1688078428996104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1357849554158884E-2"/>
                  <c:y val="-0.134025091488151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63154567003988E-2"/>
                      <c:h val="0.1041980184019957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3131733008950036"/>
                  <c:y val="-0.133156921958166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</a:t>
                    </a:r>
                    <a:r>
                      <a:rPr lang="en-US" baseline="0" dirty="0" smtClean="0"/>
                      <a:t>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4251618500109528"/>
                      <c:h val="0.1212876504527945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30384845712263991"/>
                  <c:y val="-0.145979704368303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6041624369070398"/>
                      <c:h val="0.129267432691952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"/>
                  <c:y val="1.1514439815902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62,7 %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20031292819316374"/>
                      <c:h val="0.11374848669262699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2.4891688858857662E-3"/>
                  <c:y val="7.16646398080000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  <a:fld id="{5565DB8B-3070-4142-A77B-D81D7409C75F}" type="PERCENTAGE">
                      <a:rPr lang="en-US"/>
                      <a:pPr/>
                      <a:t>[ПРОЦЕНТ]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9159722993741435"/>
                      <c:h val="0.1088252906912619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- 30,7 млн.руб.</c:v>
                </c:pt>
                <c:pt idx="1">
                  <c:v>областной бюджет  -22,0 млн. руб.</c:v>
                </c:pt>
                <c:pt idx="2">
                  <c:v>местные бюджеты - 90,4 млн.руб.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30.7</c:v>
                </c:pt>
                <c:pt idx="1">
                  <c:v>22</c:v>
                </c:pt>
                <c:pt idx="2">
                  <c:v>90.5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31-4D91-B7AA-841F6B81A46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blipFill dpi="0" rotWithShape="1">
          <a:blip xmlns:r="http://schemas.openxmlformats.org/officeDocument/2006/relationships" r:embed="rId3">
            <a:alphaModFix amt="1000"/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914822552673059"/>
          <c:y val="0.44970802907421054"/>
          <c:w val="0.33085177447326947"/>
          <c:h val="0.5160647133483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3">
        <a:alphaModFix amt="6000"/>
      </a:blip>
      <a:srcRect/>
      <a:stretch>
        <a:fillRect/>
      </a:stretch>
    </a:blip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0.59518</cdr:x>
      <cdr:y>0.56116</cdr:y>
    </cdr:from>
    <cdr:to>
      <cdr:x>0.69189</cdr:x>
      <cdr:y>0.60666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6" y="2664296"/>
          <a:ext cx="84239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0.57038</cdr:x>
      <cdr:y>0.455</cdr:y>
    </cdr:from>
    <cdr:to>
      <cdr:x>0.70842</cdr:x>
      <cdr:y>0.59149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2160240"/>
          <a:ext cx="120243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 </a:t>
          </a:r>
          <a:r>
            <a:rPr lang="ru-RU" sz="1200" b="1" dirty="0" smtClean="0"/>
            <a:t>95,9 млн. рублей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0.28106</cdr:x>
      <cdr:y>0.74316</cdr:y>
    </cdr:from>
    <cdr:to>
      <cdr:x>0.38603</cdr:x>
      <cdr:y>0.93575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48272" y="35283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0.25626</cdr:x>
      <cdr:y>0.72799</cdr:y>
    </cdr:from>
    <cdr:to>
      <cdr:x>0.41083</cdr:x>
      <cdr:y>0.92059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32248" y="3456384"/>
          <a:ext cx="134644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1,7</a:t>
          </a:r>
          <a:r>
            <a:rPr lang="en-US" sz="1200" b="1" dirty="0" smtClean="0"/>
            <a:t> </a:t>
          </a:r>
          <a:r>
            <a:rPr lang="ru-RU" sz="1200" b="1" dirty="0" smtClean="0"/>
            <a:t> </a:t>
          </a:r>
          <a:r>
            <a:rPr lang="ru-RU" sz="1200" b="1" dirty="0" smtClean="0"/>
            <a:t>млн. руб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ED16035-E975-4ECB-921C-D461127F16CB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18E10B9-BCA8-4622-8891-942CF9311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44">
              <a:defRPr/>
            </a:pPr>
            <a:fld id="{892BEB87-DEDA-4888-A5BD-638BCD720DCE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defTabSz="457144">
                <a:defRPr/>
              </a:pPr>
              <a:t>2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85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52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3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40" y="273564"/>
            <a:ext cx="8229138" cy="11448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40" y="1604494"/>
            <a:ext cx="8229138" cy="3977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0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7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>
          <a:xfrm>
            <a:off x="3108634" y="6378632"/>
            <a:ext cx="2926732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>
          <a:xfrm>
            <a:off x="457473" y="6378632"/>
            <a:ext cx="2102739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3B33-E3BB-4DA7-A7BF-BE3FD420D698}" type="datetimeFigureOut">
              <a:rPr lang="en-US"/>
              <a:pPr>
                <a:defRPr/>
              </a:pPr>
              <a:t>4/14/2023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>
          <a:xfrm>
            <a:off x="6583789" y="6378632"/>
            <a:ext cx="2102740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C658-322C-475F-9611-8FBB10EA042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89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85800" y="1285540"/>
            <a:ext cx="8750122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0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862283" rtl="0" eaLnBrk="1" latinLnBrk="0" hangingPunct="1">
        <a:lnSpc>
          <a:spcPct val="90000"/>
        </a:lnSpc>
        <a:spcBef>
          <a:spcPct val="0"/>
        </a:spcBef>
        <a:buNone/>
        <a:defRPr sz="2641" kern="1200">
          <a:solidFill>
            <a:srgbClr val="004B57"/>
          </a:solidFill>
          <a:latin typeface="Fedra Sans Pro Medium" panose="020B0604040000020004" pitchFamily="34" charset="0"/>
          <a:ea typeface="+mj-ea"/>
          <a:cs typeface="+mj-cs"/>
        </a:defRPr>
      </a:lvl1pPr>
    </p:titleStyle>
    <p:bodyStyle>
      <a:lvl1pPr marL="215571" indent="-215571" algn="l" defTabSz="862283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1pPr>
      <a:lvl2pPr marL="64671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2pPr>
      <a:lvl3pPr marL="1077854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3pPr>
      <a:lvl4pPr marL="1508996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4pPr>
      <a:lvl5pPr marL="1940137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5pPr>
      <a:lvl6pPr marL="2371279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2420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356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4703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14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283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24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567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708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849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99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9132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5843" y="385351"/>
            <a:ext cx="1107705" cy="75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276" dirty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4276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419856"/>
            <a:ext cx="608152" cy="70454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:a16="http://schemas.microsoft.com/office/drawing/2014/main" xmlns="" id="{585E099F-235F-4B92-AB23-9D5CC1CA3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154167"/>
              </p:ext>
            </p:extLst>
          </p:nvPr>
        </p:nvGraphicFramePr>
        <p:xfrm>
          <a:off x="251520" y="1772816"/>
          <a:ext cx="8710888" cy="474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A47F92A3-C777-4313-90FD-4498DDF5CA66}"/>
              </a:ext>
            </a:extLst>
          </p:cNvPr>
          <p:cNvSpPr txBox="1">
            <a:spLocks/>
          </p:cNvSpPr>
          <p:nvPr/>
        </p:nvSpPr>
        <p:spPr>
          <a:xfrm>
            <a:off x="577744" y="1265964"/>
            <a:ext cx="8530760" cy="794884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Плата за использование лесов на </a:t>
            </a:r>
            <a:r>
              <a:rPr lang="ru-RU" sz="2800" b="1" dirty="0" smtClean="0"/>
              <a:t>01.</a:t>
            </a:r>
            <a:r>
              <a:rPr lang="en-US" sz="2800" b="1" dirty="0" smtClean="0"/>
              <a:t>0</a:t>
            </a:r>
            <a:r>
              <a:rPr lang="ru-RU" sz="2800" b="1" dirty="0" smtClean="0"/>
              <a:t>4.202</a:t>
            </a:r>
            <a:r>
              <a:rPr lang="en-US" sz="2800" b="1" dirty="0" smtClean="0"/>
              <a:t>3</a:t>
            </a:r>
            <a:r>
              <a:rPr lang="ru-RU" sz="2800" b="1" dirty="0" smtClean="0"/>
              <a:t> </a:t>
            </a:r>
            <a:r>
              <a:rPr lang="ru-RU" sz="2800" b="1" dirty="0"/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22682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3D6065CB-1B27-48CA-886B-D48C58903AF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51520" y="4869160"/>
            <a:ext cx="8784976" cy="1988840"/>
          </a:xfr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погашения задолженности министерством приняты следующие меры: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ССП на исполнении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103,5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руб.;                                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окончены с актом о невозможности взыскания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7,6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задолженность, имеющая признаки нереальной к взысканию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10,3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руб.; 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претензионно-исковой работы –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21,8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6932107A-D6AD-42E2-BA92-73E2F4A14F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23921664"/>
              </p:ext>
            </p:extLst>
          </p:nvPr>
        </p:nvGraphicFramePr>
        <p:xfrm>
          <a:off x="179512" y="2204864"/>
          <a:ext cx="876209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5843" y="385352"/>
            <a:ext cx="1107705" cy="80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90952"/>
            <a:r>
              <a:rPr lang="ru-RU" altLang="ru-RU" sz="4618" dirty="0" smtClean="0">
                <a:solidFill>
                  <a:srgbClr val="E7E6E6">
                    <a:lumMod val="75000"/>
                  </a:srgbClr>
                </a:solidFill>
              </a:rPr>
              <a:t>02</a:t>
            </a:r>
            <a:endParaRPr lang="ru-RU" altLang="ru-RU" sz="4618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385351"/>
            <a:ext cx="608152" cy="70454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7294BA-B2CD-444A-A710-6703877C1268}"/>
              </a:ext>
            </a:extLst>
          </p:cNvPr>
          <p:cNvSpPr txBox="1"/>
          <p:nvPr/>
        </p:nvSpPr>
        <p:spPr>
          <a:xfrm>
            <a:off x="835688" y="1516210"/>
            <a:ext cx="8105914" cy="584775"/>
          </a:xfrm>
          <a:prstGeom prst="rect">
            <a:avLst/>
          </a:prstGeom>
          <a:blipFill dpi="0" rotWithShape="1">
            <a:blip r:embed="rId4">
              <a:alphaModFix amt="1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Задолженность по плате за использование лесов </a:t>
            </a:r>
          </a:p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01.04.2023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года –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143,2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746859503"/>
      </p:ext>
    </p:extLst>
  </p:cSld>
  <p:clrMapOvr>
    <a:masterClrMapping/>
  </p:clrMapOvr>
</p:sld>
</file>

<file path=ppt/theme/theme1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848</TotalTime>
  <Words>156</Words>
  <Application>Microsoft Office PowerPoint</Application>
  <PresentationFormat>Экран (4:3)</PresentationFormat>
  <Paragraphs>28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Fedra Sans Pro Book</vt:lpstr>
      <vt:lpstr>Fedra Sans Pro Medium</vt:lpstr>
      <vt:lpstr>Rasa Medium</vt:lpstr>
      <vt:lpstr>Times New Roman</vt:lpstr>
      <vt:lpstr>Правительство НО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Taivas</dc:creator>
  <cp:lastModifiedBy>Баранова Е.А.</cp:lastModifiedBy>
  <cp:revision>111</cp:revision>
  <cp:lastPrinted>2020-04-16T14:14:40Z</cp:lastPrinted>
  <dcterms:modified xsi:type="dcterms:W3CDTF">2023-04-14T09:41:02Z</dcterms:modified>
</cp:coreProperties>
</file>